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391" r:id="rId2"/>
    <p:sldId id="392" r:id="rId3"/>
    <p:sldId id="262" r:id="rId4"/>
    <p:sldId id="394" r:id="rId5"/>
    <p:sldId id="39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397" r:id="rId20"/>
    <p:sldId id="281" r:id="rId21"/>
    <p:sldId id="265" r:id="rId22"/>
    <p:sldId id="280" r:id="rId23"/>
    <p:sldId id="282" r:id="rId24"/>
    <p:sldId id="283" r:id="rId25"/>
    <p:sldId id="284" r:id="rId26"/>
    <p:sldId id="312" r:id="rId27"/>
    <p:sldId id="295" r:id="rId28"/>
    <p:sldId id="285" r:id="rId29"/>
    <p:sldId id="286" r:id="rId30"/>
    <p:sldId id="287" r:id="rId31"/>
    <p:sldId id="288" r:id="rId32"/>
    <p:sldId id="289" r:id="rId33"/>
    <p:sldId id="325" r:id="rId34"/>
    <p:sldId id="333" r:id="rId35"/>
    <p:sldId id="263" r:id="rId36"/>
    <p:sldId id="290" r:id="rId37"/>
    <p:sldId id="266" r:id="rId38"/>
    <p:sldId id="294" r:id="rId39"/>
    <p:sldId id="292" r:id="rId40"/>
    <p:sldId id="296" r:id="rId41"/>
    <p:sldId id="293" r:id="rId42"/>
    <p:sldId id="291" r:id="rId43"/>
    <p:sldId id="326" r:id="rId44"/>
    <p:sldId id="334" r:id="rId45"/>
    <p:sldId id="335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31" r:id="rId55"/>
    <p:sldId id="39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2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9AB5-54A5-4DC7-8A77-2F6369B32B5D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8F76-A6B3-426D-B172-D08EC5C93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232452"/>
            <a:ext cx="8915399" cy="3405809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18ECC203J – Module 1</a:t>
            </a:r>
            <a:b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3600" dirty="0"/>
              <a:t>Intel 8086 – Architecture, Signals and Features</a:t>
            </a:r>
            <a:br>
              <a:rPr lang="en-US" sz="3600" dirty="0"/>
            </a:br>
            <a:r>
              <a:rPr lang="en-US" sz="4900" b="1" dirty="0">
                <a:latin typeface="Bookman Old Style" panose="02050604050505020204" pitchFamily="18" charset="0"/>
              </a:rPr>
              <a:t>S </a:t>
            </a:r>
            <a:r>
              <a:rPr lang="en-US" sz="4800" dirty="0"/>
              <a:t>– </a:t>
            </a:r>
            <a:r>
              <a:rPr lang="en-US" sz="4900" b="1" dirty="0">
                <a:latin typeface="Bookman Old Style" panose="02050604050505020204" pitchFamily="18" charset="0"/>
              </a:rPr>
              <a:t>7 </a:t>
            </a:r>
            <a:r>
              <a:rPr lang="en-US" sz="2700" b="1" dirty="0">
                <a:latin typeface="Bookman Old Style" panose="02050604050505020204" pitchFamily="18" charset="0"/>
              </a:rPr>
              <a:t>(2 of 2)</a:t>
            </a:r>
            <a:r>
              <a:rPr lang="en-US" sz="4900" b="1" dirty="0">
                <a:latin typeface="Bookman Old Style" panose="02050604050505020204" pitchFamily="18" charset="0"/>
              </a:rPr>
              <a:t>, 8, 11, 12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                                                                                                      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Prepared by,</a:t>
            </a:r>
          </a:p>
          <a:p>
            <a:pPr algn="r"/>
            <a:r>
              <a:rPr lang="en-US" b="1" dirty="0">
                <a:latin typeface="+mj-lt"/>
              </a:rPr>
              <a:t>Dr. R. </a:t>
            </a:r>
            <a:r>
              <a:rPr lang="en-US" b="1" dirty="0" err="1">
                <a:latin typeface="+mj-lt"/>
              </a:rPr>
              <a:t>Manohari</a:t>
            </a:r>
            <a:endParaRPr lang="en-US" b="1" dirty="0">
              <a:latin typeface="+mj-lt"/>
            </a:endParaRPr>
          </a:p>
          <a:p>
            <a:pPr algn="r"/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Dr.T.Rajal</a:t>
            </a:r>
            <a:r>
              <a:rPr lang="en-US" b="1" dirty="0" err="1"/>
              <a:t>akshmi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4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717" y="1622737"/>
            <a:ext cx="5861609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0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799" y="430927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RD (Read)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32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387" y="1711817"/>
            <a:ext cx="4867655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It is a read signal used for read operation.</a:t>
            </a:r>
          </a:p>
          <a:p>
            <a:r>
              <a:rPr lang="en-US" sz="2400" dirty="0"/>
              <a:t>RD is low whenever the 8086 is reading data from memory or an I/O device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67437" y="528034"/>
            <a:ext cx="515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7589" y="2627290"/>
            <a:ext cx="425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91" y="45076"/>
            <a:ext cx="5190186" cy="67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405169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READY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22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474" y="1686059"/>
            <a:ext cx="5730540" cy="4585952"/>
          </a:xfrm>
        </p:spPr>
        <p:txBody>
          <a:bodyPr>
            <a:normAutofit/>
          </a:bodyPr>
          <a:lstStyle/>
          <a:p>
            <a:r>
              <a:rPr lang="en-US" sz="2400" dirty="0"/>
              <a:t>This is an acknowledgement signal from slower I/O devices or memory.</a:t>
            </a:r>
          </a:p>
          <a:p>
            <a:r>
              <a:rPr lang="en-US" sz="2400" dirty="0"/>
              <a:t>When high, it indicates that the device is ready to transfer data.</a:t>
            </a:r>
          </a:p>
          <a:p>
            <a:r>
              <a:rPr lang="en-US" sz="2400" dirty="0"/>
              <a:t>When low, then microprocessor enters into wait state</a:t>
            </a:r>
          </a:p>
          <a:p>
            <a:r>
              <a:rPr lang="en-US" sz="2400" dirty="0"/>
              <a:t>This signal is used primarily to synchronize slower peripherals with the microprocessor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3" y="154547"/>
            <a:ext cx="5177308" cy="67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4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964" y="366532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RESET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21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243" y="2004810"/>
            <a:ext cx="4941758" cy="474372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It is a system reset.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It is an active high signal.</a:t>
            </a:r>
          </a:p>
          <a:p>
            <a:pPr algn="just"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When high, microprocessor enters into reset state and terminates the current activity and start execution from FFFF0H.</a:t>
            </a:r>
          </a:p>
          <a:p>
            <a:pPr algn="just"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It must be active for at least four clock cycles to reset the microprocessor.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163" y="71505"/>
            <a:ext cx="565174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INTR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18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809" y="2030569"/>
            <a:ext cx="4007441" cy="3777622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It is a level triggered </a:t>
            </a:r>
            <a:r>
              <a:rPr lang="en-US" sz="2400" dirty="0" err="1"/>
              <a:t>maskable</a:t>
            </a:r>
            <a:r>
              <a:rPr lang="en-US" sz="2400" dirty="0"/>
              <a:t> interrupt request.</a:t>
            </a:r>
          </a:p>
          <a:p>
            <a:pPr algn="just"/>
            <a:r>
              <a:rPr lang="en-US" sz="2400" dirty="0"/>
              <a:t>It is sampled during the last clock cycle of each instruction to determine if the processor should enter into an interrupt service routine.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8112"/>
            <a:ext cx="549478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NMI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17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330" y="1905000"/>
            <a:ext cx="413356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It is a positive edge triggered non-</a:t>
            </a:r>
            <a:r>
              <a:rPr lang="en-US" sz="2400" dirty="0" err="1"/>
              <a:t>maskable</a:t>
            </a:r>
            <a:r>
              <a:rPr lang="en-US" sz="2400" dirty="0"/>
              <a:t> interrupt request.</a:t>
            </a:r>
          </a:p>
          <a:p>
            <a:r>
              <a:rPr lang="en-US" sz="2400" dirty="0"/>
              <a:t>It </a:t>
            </a:r>
            <a:r>
              <a:rPr lang="en-US" sz="2400" dirty="0" err="1"/>
              <a:t>causs</a:t>
            </a:r>
            <a:r>
              <a:rPr lang="en-US" sz="2400" dirty="0"/>
              <a:t> a Type 2 interrupt.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79" y="71437"/>
            <a:ext cx="5383369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8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89260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TEST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23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111" y="1667256"/>
            <a:ext cx="6116906" cy="4965364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If low, execution continues else microprocessor enters into wait state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This input is examined by the ‘WAIT’ instruction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This input is synchronized internally during each clock cycle on the leading edge of the clock cycle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64406" y="386366"/>
            <a:ext cx="734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17" y="128587"/>
            <a:ext cx="5061398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0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CLK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19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4660" y="1905000"/>
            <a:ext cx="4725988" cy="4650346"/>
          </a:xfrm>
        </p:spPr>
        <p:txBody>
          <a:bodyPr>
            <a:normAutofit/>
          </a:bodyPr>
          <a:lstStyle/>
          <a:p>
            <a:r>
              <a:rPr lang="en-US" sz="2400" dirty="0"/>
              <a:t>This clock input provides the basic timing for processor operation and bus control activity.</a:t>
            </a:r>
          </a:p>
          <a:p>
            <a:r>
              <a:rPr lang="en-US" sz="2400" dirty="0"/>
              <a:t>Clock frequency depends on the version of 8086</a:t>
            </a:r>
          </a:p>
          <a:p>
            <a:r>
              <a:rPr lang="en-US" sz="2400" dirty="0"/>
              <a:t>It requires clock signal ( with 33% duty cycle) from some external, crystal controlled generator to synchronize internal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19" y="109537"/>
            <a:ext cx="5344734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392290"/>
            <a:ext cx="8911687" cy="1280890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-25000" dirty="0"/>
              <a:t>CC</a:t>
            </a:r>
            <a:r>
              <a:rPr lang="en-US" dirty="0"/>
              <a:t> &amp; GND</a:t>
            </a:r>
            <a:br>
              <a:rPr lang="en-US" dirty="0"/>
            </a:br>
            <a:r>
              <a:rPr lang="en-US" dirty="0"/>
              <a:t>Pin 40, 1 &amp;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1629" y="2120721"/>
            <a:ext cx="3296433" cy="3777622"/>
          </a:xfrm>
        </p:spPr>
        <p:txBody>
          <a:bodyPr>
            <a:norm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/>
              <a:t>CC</a:t>
            </a:r>
            <a:r>
              <a:rPr lang="en-US" sz="2400" dirty="0"/>
              <a:t>: +5 V power supply for the operation of the internal circuit</a:t>
            </a:r>
          </a:p>
          <a:p>
            <a:r>
              <a:rPr lang="en-US" sz="2400" dirty="0"/>
              <a:t>GND: ground for the internal circuit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52" y="180304"/>
            <a:ext cx="5610896" cy="65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1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75" y="1375379"/>
            <a:ext cx="2125014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Two modes of 8086 </a:t>
            </a:r>
            <a:br>
              <a:rPr lang="en-US" dirty="0"/>
            </a:br>
            <a:r>
              <a:rPr lang="en-US" b="1" dirty="0"/>
              <a:t>Minimum Mode</a:t>
            </a:r>
            <a:br>
              <a:rPr lang="en-US" b="1" dirty="0"/>
            </a:br>
            <a:r>
              <a:rPr lang="en-US" b="1" dirty="0"/>
              <a:t>Signals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203" y="0"/>
            <a:ext cx="9023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7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7EB6-9B62-458D-B831-0D3808CB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17" y="543968"/>
            <a:ext cx="8911687" cy="174803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       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–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7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(2 of 2)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Methods of generating physical address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in 8086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1B4E6">
                    <a:lumMod val="7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&amp; Pin signals of 8086: Common signals</a:t>
            </a:r>
            <a:endParaRPr lang="en-IN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627E6C-096F-4608-9C63-B2D9660B132F}"/>
              </a:ext>
            </a:extLst>
          </p:cNvPr>
          <p:cNvSpPr txBox="1">
            <a:spLocks/>
          </p:cNvSpPr>
          <p:nvPr/>
        </p:nvSpPr>
        <p:spPr>
          <a:xfrm>
            <a:off x="2056213" y="2292626"/>
            <a:ext cx="8911687" cy="1748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S </a:t>
            </a:r>
            <a:r>
              <a:rPr lang="en-US" sz="44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  <a:t>–</a:t>
            </a:r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 8 </a:t>
            </a:r>
            <a:br>
              <a:rPr lang="en-US" sz="32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</a:br>
            <a:r>
              <a:rPr lang="fr-FR" sz="3200" dirty="0">
                <a:latin typeface="Century Gothic"/>
              </a:rPr>
              <a:t>Minimum mode </a:t>
            </a:r>
            <a:r>
              <a:rPr lang="fr-FR" sz="3200" dirty="0" err="1">
                <a:latin typeface="Century Gothic"/>
              </a:rPr>
              <a:t>signals</a:t>
            </a:r>
            <a:r>
              <a:rPr lang="fr-FR" sz="3200" dirty="0">
                <a:latin typeface="Century Gothic"/>
              </a:rPr>
              <a:t> &amp; Maximum mode </a:t>
            </a:r>
            <a:r>
              <a:rPr lang="fr-FR" sz="3200" dirty="0" err="1">
                <a:latin typeface="Century Gothic"/>
              </a:rPr>
              <a:t>signals</a:t>
            </a:r>
            <a:endParaRPr lang="en-IN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92C011-D161-4E59-9A58-787A57835BC0}"/>
              </a:ext>
            </a:extLst>
          </p:cNvPr>
          <p:cNvSpPr txBox="1">
            <a:spLocks/>
          </p:cNvSpPr>
          <p:nvPr/>
        </p:nvSpPr>
        <p:spPr>
          <a:xfrm>
            <a:off x="2274874" y="4039399"/>
            <a:ext cx="8911687" cy="13927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S </a:t>
            </a:r>
            <a:r>
              <a:rPr lang="en-US" sz="44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  <a:t>–</a:t>
            </a:r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 11 </a:t>
            </a:r>
            <a:br>
              <a:rPr lang="en-US" sz="32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</a:br>
            <a:r>
              <a:rPr lang="fr-FR" sz="3200" dirty="0">
                <a:latin typeface="Century Gothic"/>
              </a:rPr>
              <a:t>Minimum mode 8086 </a:t>
            </a:r>
            <a:r>
              <a:rPr lang="fr-FR" sz="3200" dirty="0" err="1">
                <a:latin typeface="Century Gothic"/>
              </a:rPr>
              <a:t>systems</a:t>
            </a:r>
            <a:r>
              <a:rPr lang="fr-FR" sz="3200" dirty="0">
                <a:latin typeface="Century Gothic"/>
              </a:rPr>
              <a:t> &amp;  Timings</a:t>
            </a:r>
            <a:endParaRPr lang="en-IN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D224A4-4DE9-4D7C-B58C-A12E047CAF3B}"/>
              </a:ext>
            </a:extLst>
          </p:cNvPr>
          <p:cNvSpPr txBox="1">
            <a:spLocks/>
          </p:cNvSpPr>
          <p:nvPr/>
        </p:nvSpPr>
        <p:spPr>
          <a:xfrm>
            <a:off x="2274874" y="5306239"/>
            <a:ext cx="8911687" cy="13927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S </a:t>
            </a:r>
            <a:r>
              <a:rPr lang="en-US" sz="44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  <a:t>–</a:t>
            </a:r>
            <a:r>
              <a:rPr lang="en-US" sz="4400" b="1" dirty="0">
                <a:solidFill>
                  <a:srgbClr val="31B4E6">
                    <a:lumMod val="75000"/>
                  </a:srgbClr>
                </a:solidFill>
                <a:latin typeface="Bookman Old Style" panose="02050604050505020204" pitchFamily="18" charset="0"/>
              </a:rPr>
              <a:t> 12 </a:t>
            </a:r>
            <a:br>
              <a:rPr lang="en-US" sz="3200" dirty="0">
                <a:solidFill>
                  <a:srgbClr val="31B4E6">
                    <a:lumMod val="75000"/>
                  </a:srgbClr>
                </a:solidFill>
                <a:latin typeface="Century Gothic"/>
              </a:rPr>
            </a:br>
            <a:r>
              <a:rPr lang="fr-FR" sz="3200" dirty="0">
                <a:latin typeface="Century Gothic"/>
              </a:rPr>
              <a:t>Maximum mode 8086 </a:t>
            </a:r>
            <a:r>
              <a:rPr lang="fr-FR" sz="3200" dirty="0" err="1">
                <a:latin typeface="Century Gothic"/>
              </a:rPr>
              <a:t>systems</a:t>
            </a:r>
            <a:r>
              <a:rPr lang="fr-FR" sz="3200" dirty="0">
                <a:latin typeface="Century Gothic"/>
              </a:rPr>
              <a:t> &amp;  Timings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8920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66692"/>
            <a:ext cx="8911687" cy="1280890"/>
          </a:xfrm>
        </p:spPr>
        <p:txBody>
          <a:bodyPr/>
          <a:lstStyle/>
          <a:p>
            <a:r>
              <a:rPr lang="en-US" dirty="0"/>
              <a:t>Minimum Mode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558" y="1811628"/>
            <a:ext cx="4571442" cy="3777622"/>
          </a:xfrm>
        </p:spPr>
        <p:txBody>
          <a:bodyPr>
            <a:normAutofit/>
          </a:bodyPr>
          <a:lstStyle/>
          <a:p>
            <a:r>
              <a:rPr lang="en-US" sz="2400" dirty="0"/>
              <a:t>For this mode, the MN/MX pin is tied to V</a:t>
            </a:r>
            <a:r>
              <a:rPr lang="en-US" sz="2400" baseline="-25000" dirty="0"/>
              <a:t>CC</a:t>
            </a:r>
            <a:r>
              <a:rPr lang="en-US" sz="2400" dirty="0"/>
              <a:t> (logic high)</a:t>
            </a:r>
          </a:p>
          <a:p>
            <a:r>
              <a:rPr lang="en-US" sz="2400" dirty="0"/>
              <a:t>In this mode, the 8086 itself generates all bus control signals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70490" y="1883535"/>
            <a:ext cx="321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721" y="80962"/>
            <a:ext cx="5031346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34" y="1834724"/>
            <a:ext cx="987402" cy="1280890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927" y="605307"/>
            <a:ext cx="8525813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379412"/>
            <a:ext cx="8911687" cy="1280890"/>
          </a:xfrm>
        </p:spPr>
        <p:txBody>
          <a:bodyPr/>
          <a:lstStyle/>
          <a:p>
            <a:r>
              <a:rPr lang="fi-FI" dirty="0">
                <a:solidFill>
                  <a:schemeClr val="tx2">
                    <a:shade val="85000"/>
                    <a:satMod val="150000"/>
                  </a:schemeClr>
                </a:solidFill>
              </a:rPr>
              <a:t>MN / MX</a:t>
            </a:r>
            <a:br>
              <a:rPr lang="fi-FI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fi-FI" dirty="0"/>
              <a:t>Pin 33 (Input)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023" y="2120721"/>
            <a:ext cx="5369932" cy="3777622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8086 works in two modes:</a:t>
            </a:r>
          </a:p>
          <a:p>
            <a:pPr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Minimum Mode</a:t>
            </a:r>
          </a:p>
          <a:p>
            <a:pPr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Maximum Mode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If MN/MX is high, it works in minimum mode.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If MN/MX is low, it works in maximum mode.</a:t>
            </a:r>
          </a:p>
          <a:p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13656" y="463639"/>
            <a:ext cx="528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23504" y="4009532"/>
            <a:ext cx="354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23504" y="4919730"/>
            <a:ext cx="360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399"/>
            <a:ext cx="5705341" cy="63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6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DT/R (Data Transmit/Receive)</a:t>
            </a:r>
            <a:br>
              <a:rPr lang="en-US" dirty="0"/>
            </a:br>
            <a:r>
              <a:rPr lang="en-US" dirty="0"/>
              <a:t>Pin 27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977" y="2002107"/>
            <a:ext cx="4391063" cy="456611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This signal is used to decide the direction of data flow through the transceivers (bidirectional buffers)</a:t>
            </a:r>
          </a:p>
          <a:p>
            <a:r>
              <a:rPr lang="en-US" sz="2400" dirty="0"/>
              <a:t>When it is high, data is transmitted out by the processor</a:t>
            </a:r>
          </a:p>
          <a:p>
            <a:r>
              <a:rPr lang="en-US" sz="2400" dirty="0"/>
              <a:t>When it is low, data is received in by the processor</a:t>
            </a:r>
          </a:p>
          <a:p>
            <a:r>
              <a:rPr lang="en-US" sz="2400" dirty="0"/>
              <a:t>It is </a:t>
            </a:r>
            <a:r>
              <a:rPr lang="en-US" sz="2400" dirty="0" err="1"/>
              <a:t>tristated</a:t>
            </a:r>
            <a:r>
              <a:rPr lang="en-US" sz="2400" dirty="0"/>
              <a:t> during ‘hold acknowledge’ cycle.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77296" y="721217"/>
            <a:ext cx="180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35" y="1442434"/>
            <a:ext cx="5434885" cy="531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587" y="418048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DEN (Data Enable)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26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750" y="1876021"/>
            <a:ext cx="4886793" cy="44648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This signal indicates the availability of valid data over the address/data lines.</a:t>
            </a:r>
          </a:p>
          <a:p>
            <a:r>
              <a:rPr lang="en-US" sz="2400" dirty="0"/>
              <a:t>It is used to enable the transceivers to separate the data from the multiplexed address/data signal.</a:t>
            </a:r>
          </a:p>
          <a:p>
            <a:r>
              <a:rPr lang="en-US" sz="2400" dirty="0"/>
              <a:t>It is active from the middle of T</a:t>
            </a:r>
            <a:r>
              <a:rPr lang="en-US" sz="2400" baseline="-25000" dirty="0"/>
              <a:t>2 </a:t>
            </a:r>
            <a:r>
              <a:rPr lang="en-US" sz="2400" dirty="0"/>
              <a:t>until the middle of T</a:t>
            </a:r>
            <a:r>
              <a:rPr lang="en-US" sz="2400" baseline="-25000" dirty="0"/>
              <a:t>4</a:t>
            </a:r>
            <a:r>
              <a:rPr lang="en-US" sz="2400" dirty="0"/>
              <a:t>.</a:t>
            </a:r>
          </a:p>
          <a:p>
            <a:r>
              <a:rPr lang="en-US" sz="2400" dirty="0"/>
              <a:t>It is </a:t>
            </a:r>
            <a:r>
              <a:rPr lang="en-US" sz="2400" dirty="0" err="1"/>
              <a:t>tristated</a:t>
            </a:r>
            <a:r>
              <a:rPr lang="en-US" sz="2400" dirty="0"/>
              <a:t> during ‘hold acknowledge’ cycle.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09104" y="502276"/>
            <a:ext cx="862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01" y="418048"/>
            <a:ext cx="4996982" cy="61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469563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ALE (Address Latch Enable)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25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539" y="1905000"/>
            <a:ext cx="4764624" cy="431549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This output signal indicates the availability of the valid address on the address/data lines.</a:t>
            </a:r>
          </a:p>
          <a:p>
            <a:r>
              <a:rPr lang="en-US" sz="2400" dirty="0"/>
              <a:t>It is used to </a:t>
            </a:r>
            <a:r>
              <a:rPr lang="en-US" sz="2400" dirty="0" err="1"/>
              <a:t>demultiplex</a:t>
            </a:r>
            <a:r>
              <a:rPr lang="en-US" sz="2400" dirty="0"/>
              <a:t> the address and data lines using external latches</a:t>
            </a:r>
          </a:p>
          <a:p>
            <a:r>
              <a:rPr lang="en-US" sz="2400" dirty="0"/>
              <a:t>That is to </a:t>
            </a:r>
            <a:r>
              <a:rPr lang="en-US" sz="2400" dirty="0" err="1"/>
              <a:t>demultiplex</a:t>
            </a:r>
            <a:r>
              <a:rPr lang="en-US" sz="2400" dirty="0"/>
              <a:t> the AD</a:t>
            </a:r>
            <a:r>
              <a:rPr lang="en-US" sz="2400" baseline="-25000" dirty="0"/>
              <a:t>0</a:t>
            </a:r>
            <a:r>
              <a:rPr lang="en-US" sz="2400" dirty="0"/>
              <a:t>-AD</a:t>
            </a:r>
            <a:r>
              <a:rPr lang="en-US" sz="2400" baseline="-25000" dirty="0"/>
              <a:t>15</a:t>
            </a:r>
            <a:r>
              <a:rPr lang="en-US" sz="2400" dirty="0"/>
              <a:t> into A</a:t>
            </a:r>
            <a:r>
              <a:rPr lang="en-US" sz="2400" baseline="-25000" dirty="0"/>
              <a:t>0</a:t>
            </a:r>
            <a:r>
              <a:rPr lang="en-US" sz="2400" dirty="0"/>
              <a:t>-A</a:t>
            </a:r>
            <a:r>
              <a:rPr lang="en-US" sz="2400" baseline="-25000" dirty="0"/>
              <a:t>15</a:t>
            </a:r>
            <a:r>
              <a:rPr lang="en-US" sz="2400" dirty="0"/>
              <a:t> &amp; D</a:t>
            </a:r>
            <a:r>
              <a:rPr lang="en-US" sz="2400" baseline="-25000" dirty="0"/>
              <a:t>0</a:t>
            </a:r>
            <a:r>
              <a:rPr lang="en-US" sz="2400" dirty="0"/>
              <a:t>-D</a:t>
            </a:r>
            <a:r>
              <a:rPr lang="en-US" sz="2400" baseline="-25000" dirty="0"/>
              <a:t>15</a:t>
            </a:r>
            <a:r>
              <a:rPr lang="en-US" sz="2400" dirty="0"/>
              <a:t> using external latches</a:t>
            </a:r>
          </a:p>
          <a:p>
            <a:r>
              <a:rPr lang="en-US" sz="2400" dirty="0"/>
              <a:t>It is active high and is never </a:t>
            </a:r>
            <a:r>
              <a:rPr lang="en-US" sz="2400" dirty="0" err="1"/>
              <a:t>tristated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25" y="1043189"/>
            <a:ext cx="5228821" cy="58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address bits are separated from the status bits using latches controlled by the ALE Signal </a:t>
            </a:r>
          </a:p>
        </p:txBody>
      </p:sp>
    </p:spTree>
    <p:extLst>
      <p:ext uri="{BB962C8B-B14F-4D97-AF65-F5344CB8AC3E}">
        <p14:creationId xmlns:p14="http://schemas.microsoft.com/office/powerpoint/2010/main" val="418717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246" y="134713"/>
            <a:ext cx="8911687" cy="1280890"/>
          </a:xfrm>
        </p:spPr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of address and data lines in 8086 processor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831" y="1415603"/>
            <a:ext cx="9581882" cy="54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1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556" y="521079"/>
            <a:ext cx="8911687" cy="1280890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shade val="85000"/>
                    <a:satMod val="150000"/>
                  </a:schemeClr>
                </a:solidFill>
              </a:rPr>
              <a:t>M / IO</a:t>
            </a:r>
            <a:br>
              <a:rPr lang="it-IT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it-IT" dirty="0"/>
              <a:t>Pin 28 (Output)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356" y="1924834"/>
            <a:ext cx="5563115" cy="3777622"/>
          </a:xfrm>
        </p:spPr>
        <p:txBody>
          <a:bodyPr/>
          <a:lstStyle/>
          <a:p>
            <a:r>
              <a:rPr lang="en-US" sz="2400" dirty="0"/>
              <a:t>It is used to differentiate memory access and IO access.</a:t>
            </a:r>
          </a:p>
          <a:p>
            <a:r>
              <a:rPr lang="en-US" sz="2400" dirty="0"/>
              <a:t>When it is high, memory is accessed.</a:t>
            </a:r>
          </a:p>
          <a:p>
            <a:r>
              <a:rPr lang="en-US" sz="2400" dirty="0"/>
              <a:t>When it is low, I/O devices are accessed.</a:t>
            </a:r>
          </a:p>
          <a:p>
            <a:r>
              <a:rPr lang="en-US" sz="2400" dirty="0"/>
              <a:t>It is </a:t>
            </a:r>
            <a:r>
              <a:rPr lang="en-US" sz="2400" dirty="0" err="1"/>
              <a:t>tristated</a:t>
            </a:r>
            <a:r>
              <a:rPr lang="en-US" sz="2400" dirty="0"/>
              <a:t> during ‘hold acknowledge’ cycle.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81837" y="643944"/>
            <a:ext cx="399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529" y="71437"/>
            <a:ext cx="5267459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WR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29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965" y="1976349"/>
            <a:ext cx="5009323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It is a write control signal</a:t>
            </a:r>
          </a:p>
          <a:p>
            <a:r>
              <a:rPr lang="en-US" sz="2400" dirty="0"/>
              <a:t>It is asserted low whenever the processor writes data to memory or IO port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89212" y="695459"/>
            <a:ext cx="823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88" y="254224"/>
            <a:ext cx="5100034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77" y="1409721"/>
            <a:ext cx="4250028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Pin Diagram of 8086 Microprocessor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730" y="0"/>
            <a:ext cx="7272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641883"/>
            <a:ext cx="8911687" cy="1280890"/>
          </a:xfrm>
        </p:spPr>
        <p:txBody>
          <a:bodyPr/>
          <a:lstStyle/>
          <a:p>
            <a:r>
              <a:rPr lang="en-US" dirty="0"/>
              <a:t>INTA (Interrupt Acknowledge)</a:t>
            </a:r>
            <a:br>
              <a:rPr lang="en-US" dirty="0"/>
            </a:br>
            <a:r>
              <a:rPr lang="en-US" dirty="0"/>
              <a:t>Pin 24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716" y="2056327"/>
            <a:ext cx="6657819" cy="3777622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This is an interrupt acknowledge signal.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When microprocessor receives INTR signal, it acknowledges the interrupt by generating this signal.</a:t>
            </a:r>
          </a:p>
          <a:p>
            <a:r>
              <a:rPr lang="en-US" sz="2400" dirty="0"/>
              <a:t>The 8086 output is asserted low on this line to acknowledge when the interrupt request is accepted by the processor</a:t>
            </a:r>
          </a:p>
          <a:p>
            <a:r>
              <a:rPr lang="en-US" sz="2400" dirty="0"/>
              <a:t>It is active low during T</a:t>
            </a:r>
            <a:r>
              <a:rPr lang="en-US" sz="2400" baseline="-25000" dirty="0"/>
              <a:t>2</a:t>
            </a:r>
            <a:r>
              <a:rPr lang="en-US" sz="2400" dirty="0"/>
              <a:t>, T</a:t>
            </a:r>
            <a:r>
              <a:rPr lang="en-US" sz="2400" baseline="-25000" dirty="0"/>
              <a:t>3</a:t>
            </a:r>
            <a:r>
              <a:rPr lang="en-US" sz="2400" dirty="0"/>
              <a:t> and T</a:t>
            </a:r>
            <a:r>
              <a:rPr lang="en-US" sz="2400" baseline="-25000" dirty="0"/>
              <a:t>w</a:t>
            </a:r>
            <a:r>
              <a:rPr lang="en-US" sz="2400" dirty="0"/>
              <a:t> of each interrupt acknowledge cycle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40156" y="733066"/>
            <a:ext cx="1064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19" y="1282328"/>
            <a:ext cx="4808381" cy="55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9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556" y="546837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HOLD (Hold Request)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31 (Input)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204" y="2004812"/>
            <a:ext cx="607827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It is an input signal to the processor from other bus masters as a request to grant control of the bus.</a:t>
            </a:r>
          </a:p>
          <a:p>
            <a:r>
              <a:rPr lang="en-US" sz="2400" dirty="0"/>
              <a:t>It is usually used by the DMA controller to get the control of the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138" y="0"/>
            <a:ext cx="5082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379412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HLDA (Hold Acknowledge)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30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145" y="1905000"/>
            <a:ext cx="5859329" cy="3777622"/>
          </a:xfrm>
        </p:spPr>
        <p:txBody>
          <a:bodyPr>
            <a:normAutofit/>
          </a:bodyPr>
          <a:lstStyle/>
          <a:p>
            <a:r>
              <a:rPr lang="en-US" sz="2400" dirty="0"/>
              <a:t>It is an acknowledge signal by the processor to the master requesting the control of the bus through HOLD.</a:t>
            </a:r>
          </a:p>
          <a:p>
            <a:r>
              <a:rPr lang="en-US" sz="2400" dirty="0"/>
              <a:t>The acknowledge is asserted high when the processor accepts the HOLD, in the middle of the next clock cycle after completing the current bus (instruction) cycle.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03" y="0"/>
            <a:ext cx="445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9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17" y="2110010"/>
            <a:ext cx="2245239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Minimum Mode 8086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9525"/>
            <a:ext cx="9858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9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387" y="2369712"/>
            <a:ext cx="7018986" cy="31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75" y="1375379"/>
            <a:ext cx="2421228" cy="1328064"/>
          </a:xfrm>
        </p:spPr>
        <p:txBody>
          <a:bodyPr>
            <a:normAutofit fontScale="90000"/>
          </a:bodyPr>
          <a:lstStyle/>
          <a:p>
            <a:r>
              <a:rPr lang="en-US" dirty="0"/>
              <a:t>Two modes of 8086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Maximum    Mode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203" y="0"/>
            <a:ext cx="9023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2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211986"/>
            <a:ext cx="5095495" cy="1280890"/>
          </a:xfrm>
        </p:spPr>
        <p:txBody>
          <a:bodyPr/>
          <a:lstStyle/>
          <a:p>
            <a:r>
              <a:rPr lang="en-US" dirty="0"/>
              <a:t>Maximum Mode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5573" y="1734355"/>
            <a:ext cx="3412343" cy="3777622"/>
          </a:xfrm>
        </p:spPr>
        <p:txBody>
          <a:bodyPr>
            <a:normAutofit/>
          </a:bodyPr>
          <a:lstStyle/>
          <a:p>
            <a:r>
              <a:rPr lang="en-US" sz="2400" dirty="0"/>
              <a:t>For this mode, the MN/MX pin is tied to GND (logic low)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337" y="211986"/>
            <a:ext cx="6078985" cy="65436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45476" y="2176530"/>
            <a:ext cx="373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75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422" y="624110"/>
            <a:ext cx="9242190" cy="39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3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25" y="361961"/>
            <a:ext cx="6460655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RQ/GT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and RQ/GT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30 and 31 (Bi-directional)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127" y="1811628"/>
            <a:ext cx="6306353" cy="458917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These are bus request/bus grant pins </a:t>
            </a:r>
          </a:p>
          <a:p>
            <a:r>
              <a:rPr lang="en-US" sz="2400" dirty="0"/>
              <a:t>Other local bus masters request the processor through these lines to release the system bus.</a:t>
            </a:r>
          </a:p>
          <a:p>
            <a:r>
              <a:rPr lang="en-US" sz="2400" dirty="0"/>
              <a:t>After receiving the request, processor sends acknowledge signal on the same lines.</a:t>
            </a:r>
          </a:p>
          <a:p>
            <a:r>
              <a:rPr lang="en-US" sz="2400" dirty="0"/>
              <a:t>RQ/GT</a:t>
            </a:r>
            <a:r>
              <a:rPr lang="en-US" sz="2400" baseline="-25000" dirty="0"/>
              <a:t>0</a:t>
            </a:r>
            <a:r>
              <a:rPr lang="en-US" sz="2400" dirty="0"/>
              <a:t> has higher priority than RQ/GT</a:t>
            </a:r>
            <a:r>
              <a:rPr lang="en-US" sz="2400" baseline="-25000" dirty="0"/>
              <a:t>1</a:t>
            </a:r>
            <a:r>
              <a:rPr lang="en-US" sz="2400" dirty="0"/>
              <a:t>.</a:t>
            </a:r>
          </a:p>
          <a:p>
            <a:r>
              <a:rPr lang="en-US" sz="2400" dirty="0"/>
              <a:t>These pins have internal pull-up resistors and may be left unconnected.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0" y="193183"/>
            <a:ext cx="5048520" cy="65167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648496" y="361961"/>
            <a:ext cx="5795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72744" y="361961"/>
            <a:ext cx="437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21239" y="361961"/>
            <a:ext cx="476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84124" y="361961"/>
            <a:ext cx="399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00766" y="4842456"/>
            <a:ext cx="347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18952" y="4842456"/>
            <a:ext cx="3090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00766" y="5190186"/>
            <a:ext cx="347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18952" y="5190186"/>
            <a:ext cx="3090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56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056" y="508200"/>
            <a:ext cx="4606365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- Status Lines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26, 27, 28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717" y="2048972"/>
            <a:ext cx="5483704" cy="458519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These status signals indicate the type of operation being carried out by the microprocessor.</a:t>
            </a:r>
          </a:p>
          <a:p>
            <a:r>
              <a:rPr lang="en-US" sz="2400" dirty="0"/>
              <a:t>They are used by the 8288 bus controller to generate bus timing and control signals</a:t>
            </a:r>
          </a:p>
          <a:p>
            <a:r>
              <a:rPr lang="en-US" sz="2400" dirty="0"/>
              <a:t>These become active during T4 of the previous cycle and remain active during T1 and T2 of the current bus cycle.</a:t>
            </a:r>
          </a:p>
          <a:p>
            <a:r>
              <a:rPr lang="en-US" sz="2400" dirty="0"/>
              <a:t>The status lines return to passive state during T3 of the current bus cycle.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57588" y="624110"/>
            <a:ext cx="231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98501" y="624110"/>
            <a:ext cx="3090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52293" y="611231"/>
            <a:ext cx="3090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53" y="147637"/>
            <a:ext cx="5054018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75" y="1375379"/>
            <a:ext cx="2125014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Two modes of 8086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203" y="0"/>
            <a:ext cx="9023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6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Status Signals (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) during various Machine Cycles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231" y="1905000"/>
            <a:ext cx="7212169" cy="49326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50794" y="740020"/>
            <a:ext cx="231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740020"/>
            <a:ext cx="266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97014" y="740020"/>
            <a:ext cx="231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61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7" y="469564"/>
            <a:ext cx="4232610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LOCK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29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370" y="2133600"/>
            <a:ext cx="5537916" cy="37776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This output pin indicates that other system bus masters will be prevented from gaining the system bus, while this signal is low.</a:t>
            </a:r>
          </a:p>
          <a:p>
            <a:r>
              <a:rPr lang="en-US" sz="2400" dirty="0"/>
              <a:t>When it goes low, all interrupts are masked.</a:t>
            </a:r>
          </a:p>
          <a:p>
            <a:r>
              <a:rPr lang="en-US" sz="2400" dirty="0"/>
              <a:t>This pin is activated by using LOCK prefix on any instruction and remains active until the completion of the next instruction.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12890" y="553792"/>
            <a:ext cx="1210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487" y="1"/>
            <a:ext cx="5585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27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586" y="315017"/>
            <a:ext cx="5808372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QS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and QS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 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(Queue Status)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24 and 25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5567" y="1502089"/>
            <a:ext cx="3528253" cy="377762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These pins provide the status of instruction queue.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17" y="1"/>
            <a:ext cx="506998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4" y="3013658"/>
            <a:ext cx="6941713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74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30" y="2148111"/>
            <a:ext cx="2442712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Maximum Mode 8086 System</a:t>
            </a:r>
            <a:br>
              <a:rPr lang="en-US" b="1" dirty="0"/>
            </a:br>
            <a:r>
              <a:rPr lang="en-US" sz="2200" b="1" dirty="0">
                <a:solidFill>
                  <a:srgbClr val="92D050"/>
                </a:solidFill>
              </a:rPr>
              <a:t>refer sl. 33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"/>
            <a:ext cx="962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8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1229" y="135785"/>
            <a:ext cx="8911687" cy="1280890"/>
          </a:xfrm>
        </p:spPr>
        <p:txBody>
          <a:bodyPr/>
          <a:lstStyle/>
          <a:p>
            <a:r>
              <a:rPr lang="en-US" dirty="0"/>
              <a:t>Status Signals (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) during various Machine Cycles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229" y="1416675"/>
            <a:ext cx="8551572" cy="502276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18220" y="244699"/>
            <a:ext cx="283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5042" y="244699"/>
            <a:ext cx="32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31865" y="244699"/>
            <a:ext cx="270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611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of the 8288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623" y="2133599"/>
            <a:ext cx="9018989" cy="44346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IORC – I/O Read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IOWC – I/O Write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MRDC – Memory Read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MWTC – Memory Write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AIOWC – Advance I/O Write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AMWTC – Advance Memory Write Command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INTA – Interrupt Acknowledge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DEN, ALE, DT/R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97746" y="2189408"/>
            <a:ext cx="746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97746" y="2691685"/>
            <a:ext cx="746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7746" y="3193961"/>
            <a:ext cx="875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7746" y="3696237"/>
            <a:ext cx="965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97746" y="4159876"/>
            <a:ext cx="965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97746" y="4662152"/>
            <a:ext cx="1133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97746" y="5151549"/>
            <a:ext cx="64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19730" y="5666704"/>
            <a:ext cx="193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2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0613"/>
            <a:ext cx="8915400" cy="45976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b="1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cs typeface="Times New Roman" panose="02020603050405020304" pitchFamily="18" charset="0"/>
              </a:rPr>
              <a:t>Timing Diagram</a:t>
            </a:r>
            <a:r>
              <a:rPr lang="en-US" dirty="0">
                <a:cs typeface="Times New Roman" panose="02020603050405020304" pitchFamily="18" charset="0"/>
              </a:rPr>
              <a:t> is a graphical representation.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It represents the execution time taken by each instruction in a graphical format.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The execution time is represented in T-states.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b="1" dirty="0">
                <a:cs typeface="Times New Roman" panose="02020603050405020304" pitchFamily="18" charset="0"/>
              </a:rPr>
              <a:t>Instruction Cycle</a:t>
            </a:r>
            <a:r>
              <a:rPr lang="en-US" dirty="0">
                <a:cs typeface="Times New Roman" panose="02020603050405020304" pitchFamily="18" charset="0"/>
              </a:rPr>
              <a:t>: The time required to execute an instruction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b="1" dirty="0">
                <a:cs typeface="Times New Roman" panose="02020603050405020304" pitchFamily="18" charset="0"/>
              </a:rPr>
              <a:t>Machine Cycle</a:t>
            </a:r>
            <a:r>
              <a:rPr lang="en-US" dirty="0">
                <a:cs typeface="Times New Roman" panose="02020603050405020304" pitchFamily="18" charset="0"/>
              </a:rPr>
              <a:t>: The time required to access the memory or input/output devices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b="1" dirty="0">
                <a:cs typeface="Times New Roman" panose="02020603050405020304" pitchFamily="18" charset="0"/>
              </a:rPr>
              <a:t>T-State</a:t>
            </a:r>
            <a:r>
              <a:rPr lang="en-US" dirty="0">
                <a:cs typeface="Times New Roman" panose="02020603050405020304" pitchFamily="18" charset="0"/>
              </a:rPr>
              <a:t>: A portion of an operation carried out in one system clock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0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T-State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090" y="1506879"/>
            <a:ext cx="4114800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04" y="4004041"/>
            <a:ext cx="8124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7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540" y="1845882"/>
            <a:ext cx="8915400" cy="43900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Timing diagram provides information about the various conditions of the signals while a machine cycle is executed.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In other words, it is the representation of various control signals generated during execution of an instruction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Following Buses and Control signals must be shown in a Timing diagram: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Higher Order Address Bus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Lower Address/Data bus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cs typeface="Times New Roman" panose="02020603050405020304" pitchFamily="18" charset="0"/>
              </a:rPr>
              <a:t>ALE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endParaRPr lang="en-US" b="1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50" y="3887801"/>
            <a:ext cx="1447656" cy="30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1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63" y="0"/>
            <a:ext cx="8911687" cy="1280890"/>
          </a:xfrm>
        </p:spPr>
        <p:txBody>
          <a:bodyPr/>
          <a:lstStyle/>
          <a:p>
            <a:r>
              <a:rPr lang="en-US" dirty="0"/>
              <a:t>Bus cycle and T states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266" y="1572427"/>
            <a:ext cx="8759439" cy="507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2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45" y="1383964"/>
            <a:ext cx="2077244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Common Signals in both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76" y="100012"/>
            <a:ext cx="10125075" cy="66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5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250" y="299370"/>
            <a:ext cx="10348957" cy="1280890"/>
          </a:xfrm>
        </p:spPr>
        <p:txBody>
          <a:bodyPr/>
          <a:lstStyle/>
          <a:p>
            <a:r>
              <a:rPr lang="en-US" dirty="0"/>
              <a:t>Timing Diagram : Write cycle – Minimum mode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467" y="1743342"/>
            <a:ext cx="7050280" cy="404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55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1613" y="154091"/>
            <a:ext cx="8911687" cy="1280890"/>
          </a:xfrm>
        </p:spPr>
        <p:txBody>
          <a:bodyPr/>
          <a:lstStyle/>
          <a:p>
            <a:r>
              <a:rPr lang="en-US" dirty="0"/>
              <a:t>Timing Diagram : Read cycle – Minimum mode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841" y="1773490"/>
            <a:ext cx="6635238" cy="40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3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887" y="196820"/>
            <a:ext cx="8911687" cy="1280890"/>
          </a:xfrm>
        </p:spPr>
        <p:txBody>
          <a:bodyPr/>
          <a:lstStyle/>
          <a:p>
            <a:r>
              <a:rPr lang="en-US" dirty="0"/>
              <a:t>Timing Diagram : Write cycle – Maximum mode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009" y="1477711"/>
            <a:ext cx="7014953" cy="49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1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166" y="256641"/>
            <a:ext cx="8911687" cy="1280890"/>
          </a:xfrm>
        </p:spPr>
        <p:txBody>
          <a:bodyPr/>
          <a:lstStyle/>
          <a:p>
            <a:r>
              <a:rPr lang="en-US" dirty="0"/>
              <a:t>Timing Diagram : Read cycle – Maximum mode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204" y="2133599"/>
            <a:ext cx="7708306" cy="41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8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Advanced Microprocessors and Peripherals by A K Ray &amp; K M </a:t>
            </a:r>
            <a:r>
              <a:rPr lang="en-US" sz="2400" dirty="0" err="1"/>
              <a:t>Bhurchandi</a:t>
            </a:r>
            <a:endParaRPr lang="en-US" sz="2400" dirty="0"/>
          </a:p>
          <a:p>
            <a:r>
              <a:rPr lang="en-US" sz="2400" dirty="0"/>
              <a:t>Microprocessors and Interfacing by Douglas V Hall &amp; SSSP Rao</a:t>
            </a:r>
          </a:p>
        </p:txBody>
      </p:sp>
    </p:spTree>
    <p:extLst>
      <p:ext uri="{BB962C8B-B14F-4D97-AF65-F5344CB8AC3E}">
        <p14:creationId xmlns:p14="http://schemas.microsoft.com/office/powerpoint/2010/main" val="1709193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773-82C8-4AFF-B82A-086C912F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42" y="3106608"/>
            <a:ext cx="8911687" cy="1280890"/>
          </a:xfrm>
        </p:spPr>
        <p:txBody>
          <a:bodyPr/>
          <a:lstStyle/>
          <a:p>
            <a:pPr algn="ctr"/>
            <a:r>
              <a:rPr lang="en-IN" b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65077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798" y="20496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AD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0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– AD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15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16-2, 39 </a:t>
            </a:r>
            <a:br>
              <a:rPr lang="en-US" dirty="0"/>
            </a:br>
            <a:r>
              <a:rPr lang="en-US" dirty="0"/>
              <a:t>(Bi-directional)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716" y="1905000"/>
            <a:ext cx="4674473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These lines constitute the time multiplexed memory/IO address &amp; data bus.</a:t>
            </a:r>
          </a:p>
          <a:p>
            <a:r>
              <a:rPr lang="en-US" sz="2400" dirty="0"/>
              <a:t>It acts as address bus during the first part of machine cycle(T</a:t>
            </a:r>
            <a:r>
              <a:rPr lang="en-US" sz="2400" baseline="-25000" dirty="0"/>
              <a:t>1</a:t>
            </a:r>
            <a:r>
              <a:rPr lang="en-US" sz="2400" dirty="0"/>
              <a:t>) &amp; data bus for the remaining part of the machine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62" y="204966"/>
            <a:ext cx="5742704" cy="61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1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428625"/>
            <a:ext cx="5365951" cy="128089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A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19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/S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6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A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18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/S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5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A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17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/S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4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, A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16</a:t>
            </a:r>
            <a: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  <a:t>/S</a:t>
            </a:r>
            <a:r>
              <a:rPr lang="pt-BR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3</a:t>
            </a:r>
            <a:br>
              <a:rPr lang="pt-BR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pt-BR" sz="3200" dirty="0"/>
              <a:t>Pin 35-38 (Unidirectional)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930" y="1905000"/>
            <a:ext cx="4610078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These are the time multiplexed address and status lines</a:t>
            </a:r>
          </a:p>
          <a:p>
            <a:r>
              <a:rPr lang="en-US" sz="2400" dirty="0"/>
              <a:t>During T</a:t>
            </a:r>
            <a:r>
              <a:rPr lang="en-US" sz="2400" baseline="-25000" dirty="0"/>
              <a:t>1</a:t>
            </a:r>
            <a:r>
              <a:rPr lang="en-US" sz="2400" dirty="0"/>
              <a:t>, they carry higher order 4-bit address.</a:t>
            </a:r>
          </a:p>
          <a:p>
            <a:r>
              <a:rPr lang="en-US" sz="2400" dirty="0"/>
              <a:t>In the remaining clock cycles, they carry status signals.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58" y="321469"/>
            <a:ext cx="5443470" cy="62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749" y="1360868"/>
            <a:ext cx="8666923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status signals on S</a:t>
            </a:r>
            <a:r>
              <a:rPr lang="en-US" sz="2400" baseline="-25000" dirty="0"/>
              <a:t>3</a:t>
            </a:r>
            <a:r>
              <a:rPr lang="en-US" sz="2400" dirty="0"/>
              <a:t> &amp; S</a:t>
            </a:r>
            <a:r>
              <a:rPr lang="en-US" sz="2400" baseline="-25000" dirty="0"/>
              <a:t>4</a:t>
            </a:r>
            <a:r>
              <a:rPr lang="en-US" sz="2400" dirty="0"/>
              <a:t> specifies the segment register used for calculating the physical address</a:t>
            </a:r>
          </a:p>
          <a:p>
            <a:r>
              <a:rPr lang="en-US" sz="2400" dirty="0"/>
              <a:t>The status line S</a:t>
            </a:r>
            <a:r>
              <a:rPr lang="en-US" sz="2400" baseline="-25000" dirty="0"/>
              <a:t>5</a:t>
            </a:r>
            <a:r>
              <a:rPr lang="en-US" sz="2400" dirty="0"/>
              <a:t> indicates the status of an 8086 interrupt enable flag</a:t>
            </a:r>
          </a:p>
          <a:p>
            <a:r>
              <a:rPr lang="en-US" sz="2400" dirty="0"/>
              <a:t>The status line S</a:t>
            </a:r>
            <a:r>
              <a:rPr lang="en-US" sz="2400" baseline="-25000" dirty="0"/>
              <a:t>6</a:t>
            </a:r>
            <a:r>
              <a:rPr lang="en-US" sz="2400" dirty="0"/>
              <a:t> is always 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6" y="3249679"/>
            <a:ext cx="5710150" cy="34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85474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BHE / S</a:t>
            </a:r>
            <a:r>
              <a:rPr lang="en-US" baseline="-25000" dirty="0">
                <a:solidFill>
                  <a:schemeClr val="tx2">
                    <a:shade val="85000"/>
                    <a:satMod val="150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  <a:t> </a:t>
            </a:r>
            <a:br>
              <a:rPr lang="en-US" dirty="0">
                <a:solidFill>
                  <a:schemeClr val="tx2">
                    <a:shade val="85000"/>
                    <a:satMod val="150000"/>
                  </a:schemeClr>
                </a:solidFill>
              </a:rPr>
            </a:br>
            <a:r>
              <a:rPr lang="en-US" dirty="0"/>
              <a:t>Pin 34 (Output)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747" y="2020910"/>
            <a:ext cx="5859329" cy="3777622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BHE stands for Bus High Enable.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BHE signal is used to indicate the transfer of data over higher order data bus (D</a:t>
            </a:r>
            <a:r>
              <a:rPr lang="en-US" sz="2400" baseline="-25000" dirty="0"/>
              <a:t>15</a:t>
            </a:r>
            <a:r>
              <a:rPr lang="en-US" sz="2400" dirty="0"/>
              <a:t> – D</a:t>
            </a:r>
            <a:r>
              <a:rPr lang="en-US" sz="2400" baseline="-25000" dirty="0"/>
              <a:t>8</a:t>
            </a:r>
            <a:r>
              <a:rPr lang="en-US" sz="2400" dirty="0"/>
              <a:t>).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It is multiplexed with status pin S</a:t>
            </a:r>
            <a:r>
              <a:rPr lang="en-US" sz="2400" baseline="-25000" dirty="0"/>
              <a:t>7</a:t>
            </a:r>
            <a:r>
              <a:rPr lang="en-US" sz="2400" dirty="0"/>
              <a:t>.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en-US" sz="2400" dirty="0"/>
              <a:t>S</a:t>
            </a:r>
            <a:r>
              <a:rPr lang="en-US" sz="2400" baseline="-25000" dirty="0"/>
              <a:t>7</a:t>
            </a:r>
            <a:r>
              <a:rPr lang="en-US" sz="2400" dirty="0"/>
              <a:t> is not currently used</a:t>
            </a:r>
          </a:p>
          <a:p>
            <a:pPr>
              <a:spcBef>
                <a:spcPct val="0"/>
              </a:spcBef>
              <a:spcAft>
                <a:spcPts val="1800"/>
              </a:spcAft>
            </a:pPr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828800" y="694428"/>
            <a:ext cx="721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19707" y="2653049"/>
            <a:ext cx="425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87" y="0"/>
            <a:ext cx="538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769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2509</TotalTime>
  <Words>1798</Words>
  <Application>Microsoft Office PowerPoint</Application>
  <PresentationFormat>Widescreen</PresentationFormat>
  <Paragraphs>165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Bookman Old Style</vt:lpstr>
      <vt:lpstr>Calibri</vt:lpstr>
      <vt:lpstr>Century Gothic</vt:lpstr>
      <vt:lpstr>Times New Roman</vt:lpstr>
      <vt:lpstr>Wingdings</vt:lpstr>
      <vt:lpstr>Wingdings 3</vt:lpstr>
      <vt:lpstr>Wisp</vt:lpstr>
      <vt:lpstr>        18ECC203J – Module 1 Intel 8086 – Architecture, Signals and Features S – 7 (2 of 2), 8, 11, 12  </vt:lpstr>
      <vt:lpstr>        S – 7 (2 of 2) Methods of generating physical address in 8086 &amp; Pin signals of 8086: Common signals</vt:lpstr>
      <vt:lpstr>Pin Diagram of 8086 Microprocessor</vt:lpstr>
      <vt:lpstr>Two modes of 8086 </vt:lpstr>
      <vt:lpstr>Common Signals in both modes</vt:lpstr>
      <vt:lpstr>AD0 – AD15  Pin 16-2, 39  (Bi-directional)</vt:lpstr>
      <vt:lpstr>A19/S6, A18/S5, A17/S4, A16/S3 Pin 35-38 (Unidirectional)</vt:lpstr>
      <vt:lpstr>Cont.</vt:lpstr>
      <vt:lpstr>BHE / S7  Pin 34 (Output)</vt:lpstr>
      <vt:lpstr>Cont.</vt:lpstr>
      <vt:lpstr>RD (Read) Pin 32 (Output)</vt:lpstr>
      <vt:lpstr>READY Pin 22 (Input)</vt:lpstr>
      <vt:lpstr>RESET Pin 21 (Input)</vt:lpstr>
      <vt:lpstr>INTR Pin 18 (Input)</vt:lpstr>
      <vt:lpstr>NMI Pin 17 (Input)</vt:lpstr>
      <vt:lpstr>TEST Pin 23 (Input)</vt:lpstr>
      <vt:lpstr>CLK Pin 19 (Input)</vt:lpstr>
      <vt:lpstr>VCC &amp; GND Pin 40, 1 &amp; 20</vt:lpstr>
      <vt:lpstr>Two modes of 8086  Minimum Mode Signals</vt:lpstr>
      <vt:lpstr>Minimum Mode Signals</vt:lpstr>
      <vt:lpstr>.</vt:lpstr>
      <vt:lpstr>MN / MX Pin 33 (Input)</vt:lpstr>
      <vt:lpstr>DT/R (Data Transmit/Receive) Pin 27 (Output)</vt:lpstr>
      <vt:lpstr>DEN (Data Enable) Pin 26 (Output)</vt:lpstr>
      <vt:lpstr>ALE (Address Latch Enable) Pin 25 (Output)</vt:lpstr>
      <vt:lpstr>Cont.</vt:lpstr>
      <vt:lpstr>Demultiplexing of address and data lines in 8086 processor</vt:lpstr>
      <vt:lpstr>M / IO Pin 28 (Output)</vt:lpstr>
      <vt:lpstr>WR Pin 29 (Output)</vt:lpstr>
      <vt:lpstr>INTA (Interrupt Acknowledge) Pin 24 (Output)</vt:lpstr>
      <vt:lpstr>HOLD (Hold Request) Pin 31 (Input)</vt:lpstr>
      <vt:lpstr>HLDA (Hold Acknowledge) Pin 30 (Output)</vt:lpstr>
      <vt:lpstr>Minimum Mode 8086 System</vt:lpstr>
      <vt:lpstr>Cont.</vt:lpstr>
      <vt:lpstr>Two modes of 8086   Maximum    Mode </vt:lpstr>
      <vt:lpstr>Maximum Mode Signals</vt:lpstr>
      <vt:lpstr>PowerPoint Presentation</vt:lpstr>
      <vt:lpstr>RQ/GT1 and RQ/GT0 Pin 30 and 31 (Bi-directional)</vt:lpstr>
      <vt:lpstr>S0, S1, S2  - Status Lines Pin 26, 27, 28 (Output)</vt:lpstr>
      <vt:lpstr>Status Signals (S0, S1, S2) during various Machine Cycles </vt:lpstr>
      <vt:lpstr>LOCK Pin 29 (Output)</vt:lpstr>
      <vt:lpstr>QS1 and QS0 (Queue Status) Pin 24 and 25 (Output)</vt:lpstr>
      <vt:lpstr>Maximum Mode 8086 System refer sl. 33</vt:lpstr>
      <vt:lpstr>Status Signals (S0, S1, S2) during various Machine Cycles</vt:lpstr>
      <vt:lpstr>Signals of the 8288</vt:lpstr>
      <vt:lpstr>Timing Diagram</vt:lpstr>
      <vt:lpstr>T-State</vt:lpstr>
      <vt:lpstr>Timing Diagram</vt:lpstr>
      <vt:lpstr>Bus cycle and T states</vt:lpstr>
      <vt:lpstr>Timing Diagram : Write cycle – Minimum mode</vt:lpstr>
      <vt:lpstr>Timing Diagram : Read cycle – Minimum mode</vt:lpstr>
      <vt:lpstr>Timing Diagram : Write cycle – Maximum mode</vt:lpstr>
      <vt:lpstr>Timing Diagram : Read cycle – Maximum mode</vt:lpstr>
      <vt:lpstr>References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8086 Microprocessor</dc:title>
  <dc:creator>user</dc:creator>
  <cp:lastModifiedBy>Mangal Girish</cp:lastModifiedBy>
  <cp:revision>183</cp:revision>
  <dcterms:created xsi:type="dcterms:W3CDTF">2016-02-21T08:22:19Z</dcterms:created>
  <dcterms:modified xsi:type="dcterms:W3CDTF">2020-08-14T07:24:52Z</dcterms:modified>
</cp:coreProperties>
</file>